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Merriweather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42" Type="http://schemas.openxmlformats.org/officeDocument/2006/relationships/font" Target="fonts/Merriweather-bold.fntdata"/><Relationship Id="rId41" Type="http://schemas.openxmlformats.org/officeDocument/2006/relationships/font" Target="fonts/Merriweather-regular.fntdata"/><Relationship Id="rId22" Type="http://schemas.openxmlformats.org/officeDocument/2006/relationships/slide" Target="slides/slide17.xml"/><Relationship Id="rId44" Type="http://schemas.openxmlformats.org/officeDocument/2006/relationships/font" Target="fonts/Merriweather-boldItalic.fntdata"/><Relationship Id="rId21" Type="http://schemas.openxmlformats.org/officeDocument/2006/relationships/slide" Target="slides/slide16.xml"/><Relationship Id="rId43" Type="http://schemas.openxmlformats.org/officeDocument/2006/relationships/font" Target="fonts/Merriweather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463f438a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463f438a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499a906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499a906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499a9066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e499a9066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699004a4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699004a4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31468f3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31468f3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31468f30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31468f30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31468f30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31468f30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31468f30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31468f3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31468f30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31468f30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31468f30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e31468f30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699004a46_0_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c699004a4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e31468f30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e31468f30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463f438a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e463f438a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e463f438a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e463f438a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e463f438a9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e463f438a9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463f438a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e463f438a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e463f438a9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e463f438a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463f438a9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e463f438a9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e463f438a9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e463f438a9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463f438a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e463f438a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463f438a9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e463f438a9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699004a46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699004a46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e499a9066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e499a9066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4b314855d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e4b314855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699004a46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699004a4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699004a4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c699004a4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699004a46_2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c699004a46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699004a4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c699004a4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699004a4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699004a4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699004a46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699004a46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Eksploracja danych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371125"/>
            <a:ext cx="52494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/>
              <a:t>LA Crimes Data from 2020 to present</a:t>
            </a:r>
            <a:endParaRPr sz="2400"/>
          </a:p>
        </p:txBody>
      </p:sp>
      <p:sp>
        <p:nvSpPr>
          <p:cNvPr id="66" name="Google Shape;66;p13"/>
          <p:cNvSpPr txBox="1"/>
          <p:nvPr/>
        </p:nvSpPr>
        <p:spPr>
          <a:xfrm>
            <a:off x="5260725" y="3077300"/>
            <a:ext cx="3612300" cy="1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Dominik Tomalczyk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Szymon Idec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Piotr Van-Selow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851" y="169800"/>
            <a:ext cx="4548301" cy="40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500"/>
              <a:t>Liczba przestępstw w zależności od dzielnicy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500"/>
              <a:t>Liczba przestępstw w zależności od dzielnicy i populacji</a:t>
            </a:r>
            <a:endParaRPr/>
          </a:p>
        </p:txBody>
      </p:sp>
      <p:grpSp>
        <p:nvGrpSpPr>
          <p:cNvPr id="128" name="Google Shape;128;p23"/>
          <p:cNvGrpSpPr/>
          <p:nvPr/>
        </p:nvGrpSpPr>
        <p:grpSpPr>
          <a:xfrm>
            <a:off x="119138" y="384752"/>
            <a:ext cx="8364535" cy="3486093"/>
            <a:chOff x="11525" y="522516"/>
            <a:chExt cx="8839200" cy="3626059"/>
          </a:xfrm>
        </p:grpSpPr>
        <p:pic>
          <p:nvPicPr>
            <p:cNvPr id="129" name="Google Shape;129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2925" y="2522550"/>
              <a:ext cx="8667799" cy="1144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525" y="744300"/>
              <a:ext cx="8839199" cy="1778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525" y="522516"/>
              <a:ext cx="8839200" cy="221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6625" y="3667025"/>
              <a:ext cx="8473174" cy="48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49525" y="786322"/>
              <a:ext cx="2007750" cy="646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500"/>
              <a:t>Liczba przestępstw per Capita w zależności od dzielnicy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463" y="120875"/>
            <a:ext cx="6657076" cy="42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Najpopularniejsze przestępstwa</a:t>
            </a:r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381925" y="1549975"/>
            <a:ext cx="8380200" cy="3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AutoNum type="arabicPeriod"/>
            </a:pPr>
            <a:r>
              <a:rPr lang="pl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'VEHICLE - STOLEN',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AutoNum type="arabicPeriod"/>
            </a:pPr>
            <a:r>
              <a:rPr lang="pl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'BATTERY - SIMPLE ASSAULT',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AutoNum type="arabicPeriod"/>
            </a:pPr>
            <a:r>
              <a:rPr lang="pl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'THEFT OF IDENTITY',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AutoNum type="arabicPeriod"/>
            </a:pPr>
            <a:r>
              <a:rPr lang="pl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'BURGLARY FROM VEHICLE',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AutoNum type="arabicPeriod"/>
            </a:pPr>
            <a:r>
              <a:rPr lang="pl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'BURGLARY',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AutoNum type="arabicPeriod"/>
            </a:pPr>
            <a:r>
              <a:rPr lang="pl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'VANDALISM - FELONY ($400 &amp; OVER, ALL CHURCH VANDALISMS)',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AutoNum type="arabicPeriod"/>
            </a:pPr>
            <a:r>
              <a:rPr lang="pl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'ASSAULT WITH DEADLY WEAPON, AGGRAVATED ASSAULT',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AutoNum type="arabicPeriod"/>
            </a:pPr>
            <a:r>
              <a:rPr lang="pl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'THEFT PLAIN - PETTY ($950 &amp; UNDER)',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AutoNum type="arabicPeriod"/>
            </a:pPr>
            <a:r>
              <a:rPr lang="pl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'INTIMATE PARTNER - SIMPLE ASSAULT',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AutoNum type="arabicPeriod"/>
            </a:pPr>
            <a:r>
              <a:rPr lang="pl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'THEFT FROM MOTOR VEHICLE - PETTY ($950 &amp; UNDER)'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Klasyfikacja przestępstw</a:t>
            </a:r>
            <a:endParaRPr/>
          </a:p>
        </p:txBody>
      </p:sp>
      <p:sp>
        <p:nvSpPr>
          <p:cNvPr id="151" name="Google Shape;151;p26"/>
          <p:cNvSpPr/>
          <p:nvPr/>
        </p:nvSpPr>
        <p:spPr>
          <a:xfrm>
            <a:off x="593475" y="2454525"/>
            <a:ext cx="2293500" cy="81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Zdarzenia + lokalizacja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3486175" y="2454525"/>
            <a:ext cx="1883100" cy="81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 Klasyfikatora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6159025" y="2454525"/>
            <a:ext cx="1883100" cy="81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Przestępstwo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" name="Google Shape;154;p26"/>
          <p:cNvCxnSpPr>
            <a:endCxn id="152" idx="1"/>
          </p:cNvCxnSpPr>
          <p:nvPr/>
        </p:nvCxnSpPr>
        <p:spPr>
          <a:xfrm flipH="1" rot="10800000">
            <a:off x="2893975" y="2861175"/>
            <a:ext cx="5922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6"/>
          <p:cNvCxnSpPr>
            <a:endCxn id="153" idx="1"/>
          </p:cNvCxnSpPr>
          <p:nvPr/>
        </p:nvCxnSpPr>
        <p:spPr>
          <a:xfrm flipH="1" rot="10800000">
            <a:off x="5414725" y="2861175"/>
            <a:ext cx="7443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26"/>
          <p:cNvSpPr txBox="1"/>
          <p:nvPr/>
        </p:nvSpPr>
        <p:spPr>
          <a:xfrm>
            <a:off x="512875" y="1531325"/>
            <a:ext cx="4220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Ogólny schemat klasyfikacji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Modele i strategie klasyfikacji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	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791300" y="1787775"/>
            <a:ext cx="4220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Modele: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-"/>
            </a:pP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Naiwny klasyfikator Bayesa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-"/>
            </a:pP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MLP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-"/>
            </a:pP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827950" y="3275150"/>
            <a:ext cx="4220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Różne inputy, na wyjściu zawsze 20 przestępstw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-"/>
            </a:pP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 mocodes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-"/>
            </a:pP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70 mocodes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-"/>
            </a:pP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70 mocodes + area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Rezultaty dla poszczególnych modeli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100" y="1357625"/>
            <a:ext cx="6229848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Najlepsze rezultaty - MLP</a:t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550" y="1299025"/>
            <a:ext cx="4624942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Interpretacja wyników oraz testy</a:t>
            </a:r>
            <a:endParaRPr/>
          </a:p>
        </p:txBody>
      </p:sp>
      <p:sp>
        <p:nvSpPr>
          <p:cNvPr id="181" name="Google Shape;181;p30"/>
          <p:cNvSpPr/>
          <p:nvPr/>
        </p:nvSpPr>
        <p:spPr>
          <a:xfrm>
            <a:off x="373650" y="1464740"/>
            <a:ext cx="1986300" cy="80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Ofiara pozostawiła mienie bez opieki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0"/>
          <p:cNvSpPr/>
          <p:nvPr/>
        </p:nvSpPr>
        <p:spPr>
          <a:xfrm>
            <a:off x="2839821" y="1464740"/>
            <a:ext cx="1986300" cy="80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5238128" y="1421425"/>
            <a:ext cx="1986300" cy="5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KRADZIEŻ ZWYKŁA - DROBNA (950 USD I MNIEJ)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30"/>
          <p:cNvSpPr/>
          <p:nvPr/>
        </p:nvSpPr>
        <p:spPr>
          <a:xfrm>
            <a:off x="5238128" y="2038610"/>
            <a:ext cx="1986300" cy="23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proba: 0.62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5" name="Google Shape;185;p30"/>
          <p:cNvCxnSpPr>
            <a:endCxn id="182" idx="1"/>
          </p:cNvCxnSpPr>
          <p:nvPr/>
        </p:nvCxnSpPr>
        <p:spPr>
          <a:xfrm>
            <a:off x="2359821" y="1868090"/>
            <a:ext cx="48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30"/>
          <p:cNvCxnSpPr>
            <a:stCxn id="182" idx="3"/>
            <a:endCxn id="183" idx="1"/>
          </p:cNvCxnSpPr>
          <p:nvPr/>
        </p:nvCxnSpPr>
        <p:spPr>
          <a:xfrm flipH="1" rot="10800000">
            <a:off x="4826121" y="1713890"/>
            <a:ext cx="411900" cy="15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30"/>
          <p:cNvSpPr/>
          <p:nvPr/>
        </p:nvSpPr>
        <p:spPr>
          <a:xfrm>
            <a:off x="425975" y="2548486"/>
            <a:ext cx="1975500" cy="82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osoba po 60 lub niepełnosprawna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0"/>
          <p:cNvSpPr/>
          <p:nvPr/>
        </p:nvSpPr>
        <p:spPr>
          <a:xfrm>
            <a:off x="2878970" y="2548486"/>
            <a:ext cx="1975500" cy="82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5264464" y="2504350"/>
            <a:ext cx="1975500" cy="59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KRADZIEŻ DOKUMENTU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5264464" y="3133226"/>
            <a:ext cx="1975500" cy="23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proba: 0.36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1" name="Google Shape;191;p30"/>
          <p:cNvCxnSpPr>
            <a:endCxn id="188" idx="1"/>
          </p:cNvCxnSpPr>
          <p:nvPr/>
        </p:nvCxnSpPr>
        <p:spPr>
          <a:xfrm>
            <a:off x="2401670" y="2959486"/>
            <a:ext cx="47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30"/>
          <p:cNvCxnSpPr>
            <a:stCxn id="188" idx="3"/>
            <a:endCxn id="189" idx="1"/>
          </p:cNvCxnSpPr>
          <p:nvPr/>
        </p:nvCxnSpPr>
        <p:spPr>
          <a:xfrm flipH="1" rot="10800000">
            <a:off x="4854470" y="2802286"/>
            <a:ext cx="410100" cy="1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30"/>
          <p:cNvSpPr/>
          <p:nvPr/>
        </p:nvSpPr>
        <p:spPr>
          <a:xfrm>
            <a:off x="425975" y="3643510"/>
            <a:ext cx="1971000" cy="84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Ofiara student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2873336" y="3643510"/>
            <a:ext cx="1971000" cy="84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5253351" y="3598372"/>
            <a:ext cx="1971000" cy="60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ZWYKŁA NAPAŚĆ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30"/>
          <p:cNvSpPr/>
          <p:nvPr/>
        </p:nvSpPr>
        <p:spPr>
          <a:xfrm>
            <a:off x="5253351" y="4241539"/>
            <a:ext cx="1971000" cy="24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proba: 0.53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7" name="Google Shape;197;p30"/>
          <p:cNvCxnSpPr>
            <a:endCxn id="194" idx="1"/>
          </p:cNvCxnSpPr>
          <p:nvPr/>
        </p:nvCxnSpPr>
        <p:spPr>
          <a:xfrm>
            <a:off x="2397236" y="4063810"/>
            <a:ext cx="47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30"/>
          <p:cNvCxnSpPr>
            <a:stCxn id="194" idx="3"/>
            <a:endCxn id="195" idx="1"/>
          </p:cNvCxnSpPr>
          <p:nvPr/>
        </p:nvCxnSpPr>
        <p:spPr>
          <a:xfrm flipH="1" rot="10800000">
            <a:off x="4844336" y="3903010"/>
            <a:ext cx="408900" cy="1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30"/>
          <p:cNvSpPr/>
          <p:nvPr/>
        </p:nvSpPr>
        <p:spPr>
          <a:xfrm>
            <a:off x="5253351" y="3598382"/>
            <a:ext cx="1971000" cy="60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ZWYKŁA NAPAŚĆ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Interpretacja wyników cd.</a:t>
            </a:r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599400" y="1571446"/>
            <a:ext cx="2058900" cy="79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Wycelowana broń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Osoba znała podejrzanego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3155748" y="1571446"/>
            <a:ext cx="2058900" cy="79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5641750" y="1528747"/>
            <a:ext cx="2058900" cy="57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ZWYKŁA NAPAŚĆ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5641750" y="2137166"/>
            <a:ext cx="2058900" cy="2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proba: 0.92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9" name="Google Shape;209;p31"/>
          <p:cNvCxnSpPr>
            <a:endCxn id="206" idx="1"/>
          </p:cNvCxnSpPr>
          <p:nvPr/>
        </p:nvCxnSpPr>
        <p:spPr>
          <a:xfrm>
            <a:off x="2658348" y="1968946"/>
            <a:ext cx="49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31"/>
          <p:cNvCxnSpPr>
            <a:stCxn id="206" idx="3"/>
            <a:endCxn id="207" idx="1"/>
          </p:cNvCxnSpPr>
          <p:nvPr/>
        </p:nvCxnSpPr>
        <p:spPr>
          <a:xfrm flipH="1" rot="10800000">
            <a:off x="5214648" y="1816846"/>
            <a:ext cx="427200" cy="1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31"/>
          <p:cNvSpPr/>
          <p:nvPr/>
        </p:nvSpPr>
        <p:spPr>
          <a:xfrm>
            <a:off x="5641750" y="1528756"/>
            <a:ext cx="2058900" cy="57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MORDERSTWO Z WYKORZYSTANIEM BRONI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31"/>
          <p:cNvSpPr/>
          <p:nvPr/>
        </p:nvSpPr>
        <p:spPr>
          <a:xfrm>
            <a:off x="634563" y="2575342"/>
            <a:ext cx="2058900" cy="75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Wycelowana broń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Podejrzany nieznany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1"/>
          <p:cNvSpPr/>
          <p:nvPr/>
        </p:nvSpPr>
        <p:spPr>
          <a:xfrm>
            <a:off x="3190924" y="2575342"/>
            <a:ext cx="2058900" cy="75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5676941" y="2534825"/>
            <a:ext cx="2058900" cy="54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ZWYKŁA NAPAŚĆ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31"/>
          <p:cNvSpPr/>
          <p:nvPr/>
        </p:nvSpPr>
        <p:spPr>
          <a:xfrm>
            <a:off x="5676941" y="3112141"/>
            <a:ext cx="2058900" cy="21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proba: 0.73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6" name="Google Shape;216;p31"/>
          <p:cNvCxnSpPr>
            <a:endCxn id="213" idx="1"/>
          </p:cNvCxnSpPr>
          <p:nvPr/>
        </p:nvCxnSpPr>
        <p:spPr>
          <a:xfrm>
            <a:off x="2693524" y="2952592"/>
            <a:ext cx="49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31"/>
          <p:cNvCxnSpPr>
            <a:stCxn id="213" idx="3"/>
            <a:endCxn id="214" idx="1"/>
          </p:cNvCxnSpPr>
          <p:nvPr/>
        </p:nvCxnSpPr>
        <p:spPr>
          <a:xfrm flipH="1" rot="10800000">
            <a:off x="5249824" y="2808292"/>
            <a:ext cx="427200" cy="1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31"/>
          <p:cNvSpPr/>
          <p:nvPr/>
        </p:nvSpPr>
        <p:spPr>
          <a:xfrm>
            <a:off x="5676941" y="2534834"/>
            <a:ext cx="2058900" cy="54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MORDERSTWO Z WYKORZYSTANIEM BRONI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599400" y="3533176"/>
            <a:ext cx="2058900" cy="81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Rodzina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Podejrzany pijany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3155753" y="3533176"/>
            <a:ext cx="2058900" cy="81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5641760" y="3489200"/>
            <a:ext cx="2058900" cy="59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ZWYKŁA NAPAŚĆ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1"/>
          <p:cNvSpPr/>
          <p:nvPr/>
        </p:nvSpPr>
        <p:spPr>
          <a:xfrm>
            <a:off x="5641760" y="4115801"/>
            <a:ext cx="2058900" cy="23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proba: 0.76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3" name="Google Shape;223;p31"/>
          <p:cNvCxnSpPr>
            <a:endCxn id="220" idx="1"/>
          </p:cNvCxnSpPr>
          <p:nvPr/>
        </p:nvCxnSpPr>
        <p:spPr>
          <a:xfrm>
            <a:off x="2658353" y="3942676"/>
            <a:ext cx="49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31"/>
          <p:cNvCxnSpPr>
            <a:stCxn id="220" idx="3"/>
            <a:endCxn id="221" idx="1"/>
          </p:cNvCxnSpPr>
          <p:nvPr/>
        </p:nvCxnSpPr>
        <p:spPr>
          <a:xfrm flipH="1" rot="10800000">
            <a:off x="5214653" y="3786076"/>
            <a:ext cx="427200" cy="1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Wprowadzenie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644675" y="500925"/>
            <a:ext cx="4166400" cy="44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500"/>
              <a:t>Zbiór danych obejmuje dane dotyczące przestępczości od 2020 r. do chwili obecnej w mieście Los Angeles. Zawiera informacje o zgłoszonych incydentach, aresztowaniach i powiązanych szczegółach. Zbiór danych pochodzi z Departamentu Policji Los Angeles (LAPD). Niektóre informacje o lokalizacji mogą być nieobecne lub uogólnione ze względu na ochronę prywatności.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 sz="1500"/>
              <a:t>Ciekawymi danymi zawartymi w rekordach są tzw. MO Code’y (Modus Operandi) - krótki opis danej sytuacji i sposób działania przed, w trakcie lub po dokonaniu przestępstwa, np. poszkodowany opluł atakującego, znalezione odciski palców, nielegalnie wykorzystano radioaktywny materiał.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Interpretacja wyników cd.</a:t>
            </a:r>
            <a:endParaRPr/>
          </a:p>
        </p:txBody>
      </p:sp>
      <p:sp>
        <p:nvSpPr>
          <p:cNvPr id="230" name="Google Shape;230;p32"/>
          <p:cNvSpPr/>
          <p:nvPr/>
        </p:nvSpPr>
        <p:spPr>
          <a:xfrm>
            <a:off x="599400" y="1571073"/>
            <a:ext cx="1995000" cy="78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Wycelowana broń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Hollywood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2"/>
          <p:cNvSpPr/>
          <p:nvPr/>
        </p:nvSpPr>
        <p:spPr>
          <a:xfrm>
            <a:off x="3076622" y="1571073"/>
            <a:ext cx="1995000" cy="78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2"/>
          <p:cNvSpPr/>
          <p:nvPr/>
        </p:nvSpPr>
        <p:spPr>
          <a:xfrm>
            <a:off x="5485677" y="1528747"/>
            <a:ext cx="19950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ZWYKŁA NAPAŚĆ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5485677" y="2131847"/>
            <a:ext cx="1995000" cy="22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proba: 0.50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4" name="Google Shape;234;p32"/>
          <p:cNvCxnSpPr>
            <a:endCxn id="231" idx="1"/>
          </p:cNvCxnSpPr>
          <p:nvPr/>
        </p:nvCxnSpPr>
        <p:spPr>
          <a:xfrm>
            <a:off x="2594522" y="1965123"/>
            <a:ext cx="48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32"/>
          <p:cNvCxnSpPr>
            <a:stCxn id="231" idx="3"/>
            <a:endCxn id="232" idx="1"/>
          </p:cNvCxnSpPr>
          <p:nvPr/>
        </p:nvCxnSpPr>
        <p:spPr>
          <a:xfrm flipH="1" rot="10800000">
            <a:off x="5071622" y="1814523"/>
            <a:ext cx="414000" cy="1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32"/>
          <p:cNvSpPr/>
          <p:nvPr/>
        </p:nvSpPr>
        <p:spPr>
          <a:xfrm>
            <a:off x="5485677" y="1528756"/>
            <a:ext cx="19950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MORDERSTWO Z WYKORZYSTANIEM BRONI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2"/>
          <p:cNvSpPr/>
          <p:nvPr/>
        </p:nvSpPr>
        <p:spPr>
          <a:xfrm>
            <a:off x="633488" y="2697948"/>
            <a:ext cx="1995000" cy="78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Wycelowana broń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Mission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2"/>
          <p:cNvSpPr/>
          <p:nvPr/>
        </p:nvSpPr>
        <p:spPr>
          <a:xfrm>
            <a:off x="3110710" y="2697948"/>
            <a:ext cx="1995000" cy="78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2"/>
          <p:cNvSpPr/>
          <p:nvPr/>
        </p:nvSpPr>
        <p:spPr>
          <a:xfrm>
            <a:off x="5519764" y="2655622"/>
            <a:ext cx="19950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ZWYKŁA NAPAŚĆ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32"/>
          <p:cNvSpPr/>
          <p:nvPr/>
        </p:nvSpPr>
        <p:spPr>
          <a:xfrm>
            <a:off x="5519764" y="3258722"/>
            <a:ext cx="1995000" cy="22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proba: 0.78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1" name="Google Shape;241;p32"/>
          <p:cNvCxnSpPr>
            <a:endCxn id="238" idx="1"/>
          </p:cNvCxnSpPr>
          <p:nvPr/>
        </p:nvCxnSpPr>
        <p:spPr>
          <a:xfrm>
            <a:off x="2628610" y="3091998"/>
            <a:ext cx="48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32"/>
          <p:cNvCxnSpPr>
            <a:stCxn id="238" idx="3"/>
            <a:endCxn id="239" idx="1"/>
          </p:cNvCxnSpPr>
          <p:nvPr/>
        </p:nvCxnSpPr>
        <p:spPr>
          <a:xfrm flipH="1" rot="10800000">
            <a:off x="5105710" y="2941398"/>
            <a:ext cx="414000" cy="1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32"/>
          <p:cNvSpPr/>
          <p:nvPr/>
        </p:nvSpPr>
        <p:spPr>
          <a:xfrm>
            <a:off x="5519764" y="2655631"/>
            <a:ext cx="19950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MORDERSTWO Z WYKORZYSTANIEM BRONI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2"/>
          <p:cNvSpPr/>
          <p:nvPr/>
        </p:nvSpPr>
        <p:spPr>
          <a:xfrm>
            <a:off x="633488" y="3905423"/>
            <a:ext cx="1995000" cy="78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Wycelowana broń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Harbor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2"/>
          <p:cNvSpPr/>
          <p:nvPr/>
        </p:nvSpPr>
        <p:spPr>
          <a:xfrm>
            <a:off x="3110710" y="3905423"/>
            <a:ext cx="1995000" cy="78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2"/>
          <p:cNvSpPr/>
          <p:nvPr/>
        </p:nvSpPr>
        <p:spPr>
          <a:xfrm>
            <a:off x="5519764" y="3863097"/>
            <a:ext cx="19950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ZWYKŁA NAPAŚĆ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32"/>
          <p:cNvSpPr/>
          <p:nvPr/>
        </p:nvSpPr>
        <p:spPr>
          <a:xfrm>
            <a:off x="5519764" y="4466197"/>
            <a:ext cx="1995000" cy="22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proba: 0.66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8" name="Google Shape;248;p32"/>
          <p:cNvCxnSpPr>
            <a:endCxn id="245" idx="1"/>
          </p:cNvCxnSpPr>
          <p:nvPr/>
        </p:nvCxnSpPr>
        <p:spPr>
          <a:xfrm>
            <a:off x="2628610" y="4299473"/>
            <a:ext cx="48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32"/>
          <p:cNvCxnSpPr>
            <a:stCxn id="245" idx="3"/>
            <a:endCxn id="246" idx="1"/>
          </p:cNvCxnSpPr>
          <p:nvPr/>
        </p:nvCxnSpPr>
        <p:spPr>
          <a:xfrm flipH="1" rot="10800000">
            <a:off x="5105710" y="4148873"/>
            <a:ext cx="414000" cy="1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32"/>
          <p:cNvSpPr/>
          <p:nvPr/>
        </p:nvSpPr>
        <p:spPr>
          <a:xfrm>
            <a:off x="5519764" y="3863106"/>
            <a:ext cx="19950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KRADZIEŻ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Mapa wszystkich przestępstw w zbiorze</a:t>
            </a:r>
            <a:endParaRPr/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788" y="51750"/>
            <a:ext cx="5527220" cy="421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Wstępna klasteryzacja przestępstw</a:t>
            </a:r>
            <a:endParaRPr/>
          </a:p>
        </p:txBody>
      </p:sp>
      <p:pic>
        <p:nvPicPr>
          <p:cNvPr id="262" name="Google Shape;2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425" y="66850"/>
            <a:ext cx="5239139" cy="42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Punkty zainteresowania</a:t>
            </a:r>
            <a:endParaRPr/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00" y="71875"/>
            <a:ext cx="5063198" cy="42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Punkt zainteresowania #1 z największą </a:t>
            </a:r>
            <a:r>
              <a:rPr lang="pl"/>
              <a:t>ilością przestępstw / </a:t>
            </a:r>
            <a:r>
              <a:rPr lang="pl"/>
              <a:t>kategorii przestępstw</a:t>
            </a:r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300" y="71875"/>
            <a:ext cx="7303395" cy="42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Najpopularniejsze przestępstwa na przestrzeni czasu w punkcie #1</a:t>
            </a:r>
            <a:endParaRPr/>
          </a:p>
        </p:txBody>
      </p:sp>
      <p:pic>
        <p:nvPicPr>
          <p:cNvPr id="280" name="Google Shape;2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00" y="76925"/>
            <a:ext cx="7425786" cy="42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624 - </a:t>
            </a:r>
            <a:r>
              <a:rPr lang="pl"/>
              <a:t>przestępstwo z napaścią (mały skutek)</a:t>
            </a:r>
            <a:endParaRPr/>
          </a:p>
        </p:txBody>
      </p:sp>
      <p:pic>
        <p:nvPicPr>
          <p:cNvPr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500" y="97025"/>
            <a:ext cx="7755005" cy="42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Dekompozycja sezonowa z wykorzystaniem średnich ruchomych.</a:t>
            </a:r>
            <a:endParaRPr/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538" y="71875"/>
            <a:ext cx="6340914" cy="42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Predykcja przestępstwa w czasie z użyciem modelu SARIMAX</a:t>
            </a:r>
            <a:endParaRPr/>
          </a:p>
        </p:txBody>
      </p:sp>
      <p:pic>
        <p:nvPicPr>
          <p:cNvPr id="298" name="Google Shape;2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38" y="71900"/>
            <a:ext cx="8517115" cy="42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Predykcja przestępstwa w czasie z użyciem modelu SARIMAX</a:t>
            </a:r>
            <a:endParaRPr/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75" y="71850"/>
            <a:ext cx="8601027" cy="42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Opis danych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90625" y="1515375"/>
            <a:ext cx="8520600" cy="3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l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Czas </a:t>
            </a:r>
            <a:r>
              <a:rPr lang="pl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przestępstwa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l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Czas zgłoszenia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l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Miejsce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l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Informacje o </a:t>
            </a:r>
            <a:r>
              <a:rPr lang="pl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ofierze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l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Wydarzenia podczas przestępstwa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Najpopularniejsze przestępstwa w dzielnicach w zależności od mediany wynagrodzeń</a:t>
            </a:r>
            <a:endParaRPr/>
          </a:p>
        </p:txBody>
      </p:sp>
      <p:pic>
        <p:nvPicPr>
          <p:cNvPr id="310" name="Google Shape;310;p42"/>
          <p:cNvPicPr preferRelativeResize="0"/>
          <p:nvPr/>
        </p:nvPicPr>
        <p:blipFill rotWithShape="1">
          <a:blip r:embed="rId3">
            <a:alphaModFix/>
          </a:blip>
          <a:srcRect b="0" l="0" r="0" t="2429"/>
          <a:stretch/>
        </p:blipFill>
        <p:spPr>
          <a:xfrm>
            <a:off x="630675" y="841625"/>
            <a:ext cx="7341450" cy="24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Dziękujemy za uwagę</a:t>
            </a:r>
            <a:endParaRPr/>
          </a:p>
        </p:txBody>
      </p:sp>
      <p:sp>
        <p:nvSpPr>
          <p:cNvPr id="316" name="Google Shape;316;p43"/>
          <p:cNvSpPr txBox="1"/>
          <p:nvPr>
            <p:ph idx="1" type="subTitle"/>
          </p:nvPr>
        </p:nvSpPr>
        <p:spPr>
          <a:xfrm>
            <a:off x="311700" y="1371125"/>
            <a:ext cx="52494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17" name="Google Shape;317;p43"/>
          <p:cNvSpPr txBox="1"/>
          <p:nvPr/>
        </p:nvSpPr>
        <p:spPr>
          <a:xfrm>
            <a:off x="5260725" y="3077300"/>
            <a:ext cx="3612300" cy="1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Analiza i cele</a:t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290625" y="1515375"/>
            <a:ext cx="8520600" cy="3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l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Wizualizacja danych na mapie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l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Przedstawienie </a:t>
            </a:r>
            <a:r>
              <a:rPr lang="pl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zagęszczenia</a:t>
            </a:r>
            <a:r>
              <a:rPr lang="pl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przestępstw i znalezienie “heatpointów”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l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Badanie </a:t>
            </a:r>
            <a:r>
              <a:rPr lang="pl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zmienności</a:t>
            </a:r>
            <a:r>
              <a:rPr lang="pl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występowania przestępstw czasie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l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Uczenie maszynowe w klasyfikacji </a:t>
            </a:r>
            <a:r>
              <a:rPr lang="pl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przestępstw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l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Wyszukiwanie powiązań między czasem, opisem ofiary, lokalizacją w mieście, dokładną lokalizacją przestępstwa, wykorzystaną bronią i przestępstwem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l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Klasteryzacja danych w celu wyszukania największych punktów zainteresowań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l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Korelacja przestępstw z zagęszczeniem ludności i skalą pozbawienia wolności w dzielnicach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163" y="89175"/>
            <a:ext cx="7041675" cy="42286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500"/>
              <a:t>Zagęszczenie przestępstw na dystrykt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Analiza przestępstw w czasie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5665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525" y="1505700"/>
            <a:ext cx="6142424" cy="33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500"/>
              <a:t>Zagęszczenie przestępstw w ciągu dnia</a:t>
            </a:r>
            <a:endParaRPr sz="1500"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163" y="94725"/>
            <a:ext cx="7029665" cy="421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500"/>
              <a:t>Zagęszczenie przestępstw w ciągu nocy</a:t>
            </a:r>
            <a:endParaRPr sz="1500"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337" y="110525"/>
            <a:ext cx="7033324" cy="42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500"/>
              <a:t>Liczba </a:t>
            </a:r>
            <a:r>
              <a:rPr lang="pl" sz="1500"/>
              <a:t>przestępstw</a:t>
            </a:r>
            <a:r>
              <a:rPr lang="pl" sz="1500"/>
              <a:t> z </a:t>
            </a:r>
            <a:r>
              <a:rPr lang="pl" sz="1500"/>
              <a:t>podziałem</a:t>
            </a:r>
            <a:r>
              <a:rPr lang="pl" sz="1500"/>
              <a:t> na godziny</a:t>
            </a:r>
            <a:endParaRPr sz="1500"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3074" cy="417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